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7" r:id="rId1"/>
  </p:sldMasterIdLst>
  <p:notesMasterIdLst>
    <p:notesMasterId r:id="rId38"/>
  </p:notesMasterIdLst>
  <p:sldIdLst>
    <p:sldId id="256" r:id="rId2"/>
    <p:sldId id="308" r:id="rId3"/>
    <p:sldId id="257" r:id="rId4"/>
    <p:sldId id="260" r:id="rId5"/>
    <p:sldId id="261" r:id="rId6"/>
    <p:sldId id="263" r:id="rId7"/>
    <p:sldId id="259" r:id="rId8"/>
    <p:sldId id="267" r:id="rId9"/>
    <p:sldId id="268" r:id="rId10"/>
    <p:sldId id="307" r:id="rId11"/>
    <p:sldId id="302" r:id="rId12"/>
    <p:sldId id="303" r:id="rId13"/>
    <p:sldId id="304" r:id="rId14"/>
    <p:sldId id="282" r:id="rId15"/>
    <p:sldId id="284" r:id="rId16"/>
    <p:sldId id="285" r:id="rId17"/>
    <p:sldId id="287" r:id="rId18"/>
    <p:sldId id="283" r:id="rId19"/>
    <p:sldId id="275" r:id="rId20"/>
    <p:sldId id="270" r:id="rId21"/>
    <p:sldId id="306" r:id="rId22"/>
    <p:sldId id="271" r:id="rId23"/>
    <p:sldId id="280" r:id="rId24"/>
    <p:sldId id="305" r:id="rId25"/>
    <p:sldId id="286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CBD"/>
    <a:srgbClr val="D68B1C"/>
    <a:srgbClr val="D09622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60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F28D0-06BF-4CF1-9B12-841BEEA42C9D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C9180-971A-4F57-A225-91C72B0BE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083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C9180-971A-4F57-A225-91C72B0BEA3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281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C9180-971A-4F57-A225-91C72B0BEA3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956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53074F12-AA26-4AC8-9962-C36BB8F32554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999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75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419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331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00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64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9966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3972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159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057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442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353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473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996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37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96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3074F12-AA26-4AC8-9962-C36BB8F32554}" type="datetimeFigureOut">
              <a:rPr lang="en-US" smtClean="0"/>
              <a:pPr/>
              <a:t>9/28/2020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90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&#1076;&#1086;&#1082;&#1083;&#1072;&#1076;%20&#1079;&#1072;&#1081;&#1094;&#1077;&#1074;&#1072;.ppt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</a:rPr>
              <a:t>Развитие шахматного образования в ДОУ</a:t>
            </a:r>
            <a:endParaRPr lang="en-US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5154" y="3327396"/>
            <a:ext cx="5308866" cy="1377651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Создание условий по формированию системы поддержки и развития способностей детей дошкольного возраста в  рамках реализации национального проекта</a:t>
            </a:r>
          </a:p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 «Успех каждого ребенка»</a:t>
            </a:r>
            <a:endParaRPr lang="en-US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59784" y="130767"/>
            <a:ext cx="71771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Муниципальное дошкольное образовательное учреждение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детский </a:t>
            </a:r>
            <a:r>
              <a:rPr lang="ru-RU" sz="2000" b="1" dirty="0"/>
              <a:t>№67 «Умка»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99050" y="6035914"/>
            <a:ext cx="2969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Воспитатель: Зайцева О.А.</a:t>
            </a: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3310" y="833015"/>
            <a:ext cx="6798734" cy="130386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Программа дополнительного образования по обучению дошкольников основам шахматной игры «Шахматы для малышей» 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785" y="2665475"/>
            <a:ext cx="3415137" cy="1985165"/>
          </a:xfrm>
          <a:prstGeom prst="rect">
            <a:avLst/>
          </a:prstGeom>
          <a:ln w="1270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7127" t="10232" r="5930" b="18147"/>
          <a:stretch/>
        </p:blipFill>
        <p:spPr>
          <a:xfrm>
            <a:off x="1059785" y="4956050"/>
            <a:ext cx="3490400" cy="1221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1303" y="2605078"/>
            <a:ext cx="2554297" cy="3497937"/>
          </a:xfrm>
          <a:prstGeom prst="rect">
            <a:avLst/>
          </a:prstGeom>
          <a:ln w="1270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75" y="750964"/>
            <a:ext cx="1231499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4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3310" y="833015"/>
            <a:ext cx="6798734" cy="1303867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Психолога -  педагогические условия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76865" y="2665475"/>
            <a:ext cx="69073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комфортных психолого-педагогических условий каждому ребенку </a:t>
            </a: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(мотивация благополучия, положительная оценка достижений ребенка, недопущение отрицательной оценки деятельности ребенка, индивидуальное обсуждение неудач и недочетов, уважение к идеям и мыслям ребенка; обеспечение терпеливой поддержки и внимания и т. д.)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75" y="893190"/>
            <a:ext cx="1231499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6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16627" y="680310"/>
            <a:ext cx="6798734" cy="1303867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Психолога -  педагогические условия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2255" y="2512770"/>
            <a:ext cx="77879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выработка индивидуальных эталонов или относительных норм, по которым педагог оценивает достижения в интеллектуальном развитии и информирует о них детей;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индивидуализация степени трудности заданий посредством предоставления детям возможности их выбора;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включение внутренних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активизаторов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ребенка;</a:t>
            </a:r>
          </a:p>
          <a:p>
            <a:pPr lvl="0" algn="just"/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75" y="833015"/>
            <a:ext cx="1231499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0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3310" y="833015"/>
            <a:ext cx="6798734" cy="1303867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Психолога -  педагогические условия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4375" y="2413338"/>
            <a:ext cx="763524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Wingdings" pitchFamily="2" charset="2"/>
              <a:buChar char="Ø"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осуществление оценки деятельности с точки зрения внутренних изменчивых факторов – усилий;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267" t="4439" r="7785" b="6439"/>
          <a:stretch/>
        </p:blipFill>
        <p:spPr>
          <a:xfrm>
            <a:off x="3044950" y="4039820"/>
            <a:ext cx="2748690" cy="20890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080" y="893190"/>
            <a:ext cx="1231499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6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3310" y="833015"/>
            <a:ext cx="6798734" cy="1303867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Материально – технические условия </a:t>
            </a:r>
            <a:endParaRPr lang="ru-RU" sz="36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870" y="2665475"/>
            <a:ext cx="4276725" cy="311308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367" y="774708"/>
            <a:ext cx="1231499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3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72044" y="791111"/>
            <a:ext cx="7104144" cy="130386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D97828">
                    <a:lumMod val="50000"/>
                  </a:srgbClr>
                </a:solidFill>
              </a:rPr>
              <a:t>Материально – технические условия </a:t>
            </a:r>
            <a:endParaRPr lang="ru-RU" sz="32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Рисунок 6" descr="http://itd1.mycdn.me/image?id=872621376371&amp;t=20&amp;plc=WEB&amp;tkn=*lCCqgRnr51fF1jsPZLSrWIrJe0k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111" y="3073003"/>
            <a:ext cx="2475659" cy="1812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24116" y="2914596"/>
            <a:ext cx="3216166" cy="1970793"/>
          </a:xfrm>
          <a:prstGeom prst="rect">
            <a:avLst/>
          </a:prstGeom>
        </p:spPr>
      </p:pic>
      <p:pic>
        <p:nvPicPr>
          <p:cNvPr id="9" name="Рисунок 8" descr="C:\Users\User\Desktop\20200923_14280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6" t="11531" r="22162" b="13744"/>
          <a:stretch/>
        </p:blipFill>
        <p:spPr bwMode="auto">
          <a:xfrm>
            <a:off x="3473055" y="4401625"/>
            <a:ext cx="1513483" cy="14198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445" y="791111"/>
            <a:ext cx="1231499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9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5195" y="793389"/>
            <a:ext cx="7104144" cy="130386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5">
                    <a:lumMod val="50000"/>
                  </a:schemeClr>
                </a:solidFill>
              </a:rPr>
              <a:t>Материально – технические условия 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4730" b="17936"/>
          <a:stretch/>
        </p:blipFill>
        <p:spPr>
          <a:xfrm>
            <a:off x="1517899" y="2584754"/>
            <a:ext cx="5955495" cy="40101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45" y="793389"/>
            <a:ext cx="1231499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6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82691" y="833015"/>
            <a:ext cx="7104144" cy="130386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D97828">
                    <a:lumMod val="50000"/>
                  </a:srgbClr>
                </a:solidFill>
              </a:rPr>
              <a:t>Материально – технические условия 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195" y="2665475"/>
            <a:ext cx="2456901" cy="33348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115" y="3403154"/>
            <a:ext cx="2243522" cy="1859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785" y="890219"/>
            <a:ext cx="1231499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7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28720" y="833015"/>
            <a:ext cx="6798734" cy="130386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D97828">
                    <a:lumMod val="50000"/>
                  </a:srgbClr>
                </a:solidFill>
              </a:rPr>
              <a:t>Материально – технические условия 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Объект 8" descr="C:\Users\User\Desktop\20190320_140622.jpg"/>
          <p:cNvPicPr>
            <a:picLocks noGrp="1"/>
          </p:cNvPicPr>
          <p:nvPr>
            <p:ph sz="half" idx="4294967295"/>
          </p:nvPr>
        </p:nvPicPr>
        <p:blipFill>
          <a:blip r:embed="rId3"/>
          <a:srcRect l="20628" r="24373"/>
          <a:stretch>
            <a:fillRect/>
          </a:stretch>
        </p:blipFill>
        <p:spPr>
          <a:xfrm>
            <a:off x="1059785" y="2970885"/>
            <a:ext cx="3206805" cy="3013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9" descr="C:\Users\User\Desktop\20190320_142950.jpg"/>
          <p:cNvPicPr>
            <a:picLocks noGrp="1"/>
          </p:cNvPicPr>
          <p:nvPr>
            <p:ph sz="quarter" idx="4294967295"/>
          </p:nvPr>
        </p:nvPicPr>
        <p:blipFill>
          <a:blip r:embed="rId4"/>
          <a:srcRect t="9830" b="15302"/>
          <a:stretch>
            <a:fillRect/>
          </a:stretch>
        </p:blipFill>
        <p:spPr>
          <a:xfrm>
            <a:off x="4877410" y="2970885"/>
            <a:ext cx="2901395" cy="3013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310284" y="2465421"/>
            <a:ext cx="27058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«Угадай, чьи следы?»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45322" y="2488267"/>
            <a:ext cx="26971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«Шахматные задачи»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445" y="793389"/>
            <a:ext cx="1231499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5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28720" y="833015"/>
            <a:ext cx="6798734" cy="130386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D97828">
                    <a:lumMod val="50000"/>
                  </a:srgbClr>
                </a:solidFill>
              </a:rPr>
              <a:t>Материально – технические условия 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785" y="2665475"/>
            <a:ext cx="2981746" cy="3054100"/>
          </a:xfrm>
          <a:prstGeom prst="rect">
            <a:avLst/>
          </a:prstGeom>
          <a:ln w="1270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802" y="2589132"/>
            <a:ext cx="3138798" cy="3206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724" y="833015"/>
            <a:ext cx="1231499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9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2400" b="1" dirty="0"/>
              <a:t>«Каждый ребенок одарен, раскрыть </a:t>
            </a:r>
            <a:br>
              <a:rPr lang="ru-RU" sz="2400" b="1" dirty="0"/>
            </a:br>
            <a:r>
              <a:rPr lang="ru-RU" sz="2400" b="1" dirty="0"/>
              <a:t>его способности – наша задача.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В </a:t>
            </a:r>
            <a:r>
              <a:rPr lang="ru-RU" sz="2400" b="1" dirty="0"/>
              <a:t>этом - успех России» </a:t>
            </a:r>
            <a:br>
              <a:rPr lang="ru-RU" sz="2400" b="1" dirty="0"/>
            </a:br>
            <a:r>
              <a:rPr lang="ru-RU" sz="2400" b="1" dirty="0"/>
              <a:t>В.В. Путин </a:t>
            </a:r>
            <a:endParaRPr lang="ru-RU" sz="2400" b="1" dirty="0"/>
          </a:p>
        </p:txBody>
      </p:sp>
      <p:pic>
        <p:nvPicPr>
          <p:cNvPr id="4" name="Объект 3" descr="F:\все с кома\ДЛЯ САЙТА\Для родительского собрания\20181206_105043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3" t="2285"/>
          <a:stretch/>
        </p:blipFill>
        <p:spPr bwMode="auto">
          <a:xfrm rot="5400000">
            <a:off x="3031425" y="2490788"/>
            <a:ext cx="3089088" cy="3444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70" y="680310"/>
            <a:ext cx="1916799" cy="185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4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27763" y="747423"/>
            <a:ext cx="6798734" cy="130386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D97828">
                    <a:lumMod val="50000"/>
                  </a:srgbClr>
                </a:solidFill>
              </a:rPr>
              <a:t>Материально – технические условия 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878" y="2784608"/>
            <a:ext cx="2144008" cy="1560622"/>
          </a:xfrm>
          <a:prstGeom prst="rect">
            <a:avLst/>
          </a:prstGeom>
          <a:ln w="1270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Объект 7" descr="C:\Users\User\Desktop\20190321_130633.jpg"/>
          <p:cNvPicPr>
            <a:picLocks noGrp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4877410" y="2784608"/>
            <a:ext cx="2443280" cy="3334272"/>
          </a:xfrm>
          <a:prstGeom prst="rect">
            <a:avLst/>
          </a:prstGeom>
          <a:ln w="127000" cap="sq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8" name="Объект 6" descr="C:\Users\User\Desktop\20190321_133522.jpg"/>
          <p:cNvPicPr>
            <a:picLocks noGrp="1"/>
          </p:cNvPicPr>
          <p:nvPr>
            <p:ph sz="half" idx="4294967295"/>
          </p:nvPr>
        </p:nvPicPr>
        <p:blipFill>
          <a:blip r:embed="rId5"/>
          <a:srcRect t="6865" b="37396"/>
          <a:stretch>
            <a:fillRect/>
          </a:stretch>
        </p:blipFill>
        <p:spPr>
          <a:xfrm>
            <a:off x="1972355" y="4650640"/>
            <a:ext cx="2137870" cy="1468240"/>
          </a:xfrm>
          <a:prstGeom prst="rect">
            <a:avLst/>
          </a:prstGeom>
          <a:ln w="127000" cap="sq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445" y="793389"/>
            <a:ext cx="1231499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07029" y="680310"/>
            <a:ext cx="7104144" cy="130386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D97828">
                    <a:lumMod val="50000"/>
                  </a:srgbClr>
                </a:solidFill>
              </a:rPr>
              <a:t>Материально – технические условия 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425" y="3208443"/>
            <a:ext cx="4688230" cy="2743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45" y="793389"/>
            <a:ext cx="1231499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9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1425" y="833015"/>
            <a:ext cx="6798734" cy="130386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D97828">
                    <a:lumMod val="50000"/>
                  </a:srgbClr>
                </a:solidFill>
              </a:rPr>
              <a:t>Материально – технические условия 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Рисунок 9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528" y="2512770"/>
            <a:ext cx="6349410" cy="3658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445" y="793389"/>
            <a:ext cx="1231499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2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39149" y="680310"/>
            <a:ext cx="7104144" cy="130386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D97828">
                    <a:lumMod val="50000"/>
                  </a:srgbClr>
                </a:solidFill>
              </a:rPr>
              <a:t>Материально – технические условия 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80" y="2958734"/>
            <a:ext cx="2064138" cy="3242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3985" y="3138332"/>
            <a:ext cx="4602879" cy="2883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445" y="793389"/>
            <a:ext cx="1231499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4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45" y="793389"/>
            <a:ext cx="1231499" cy="12436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0639" t="7329" r="7061" b="7329"/>
          <a:stretch/>
        </p:blipFill>
        <p:spPr>
          <a:xfrm>
            <a:off x="2434130" y="797712"/>
            <a:ext cx="2504120" cy="2177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6999" t="7402" r="6999" b="7402"/>
          <a:stretch/>
        </p:blipFill>
        <p:spPr>
          <a:xfrm>
            <a:off x="5444765" y="793389"/>
            <a:ext cx="2651896" cy="2209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11303" t="5272" r="7785" b="9744"/>
          <a:stretch/>
        </p:blipFill>
        <p:spPr>
          <a:xfrm>
            <a:off x="907080" y="3276293"/>
            <a:ext cx="3359510" cy="2594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1938" t="7227" r="5569" b="7157"/>
          <a:stretch/>
        </p:blipFill>
        <p:spPr bwMode="auto">
          <a:xfrm>
            <a:off x="4724705" y="3276294"/>
            <a:ext cx="3664920" cy="2595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65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07515" y="833015"/>
            <a:ext cx="7104144" cy="130386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D97828">
                    <a:lumMod val="50000"/>
                  </a:srgbClr>
                </a:solidFill>
              </a:rPr>
              <a:t>Материально – технические условия 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 descr="Документ-камера Mimio View купить: цена на ForOffice.ru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10" y="2970885"/>
            <a:ext cx="3036645" cy="309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User\Desktop\20190318_143500.jpg"/>
          <p:cNvPicPr/>
          <p:nvPr/>
        </p:nvPicPr>
        <p:blipFill rotWithShape="1">
          <a:blip r:embed="rId4"/>
          <a:srcRect l="11136" t="2328" r="1569"/>
          <a:stretch/>
        </p:blipFill>
        <p:spPr bwMode="auto">
          <a:xfrm>
            <a:off x="4156996" y="3524505"/>
            <a:ext cx="40386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445" y="793389"/>
            <a:ext cx="1231499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2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45" y="793389"/>
            <a:ext cx="1231499" cy="1243692"/>
          </a:xfrm>
          <a:prstGeom prst="rect">
            <a:avLst/>
          </a:prstGeom>
        </p:spPr>
      </p:pic>
      <p:pic>
        <p:nvPicPr>
          <p:cNvPr id="7" name="Рисунок 6" descr="C:\Users\User\Desktop\20190320_165440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65195" y="2037081"/>
            <a:ext cx="6979780" cy="3987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4209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45" y="793389"/>
            <a:ext cx="1231499" cy="12436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195" y="2003752"/>
            <a:ext cx="3123590" cy="4164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410" y="1291130"/>
            <a:ext cx="3429000" cy="47247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7943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45" y="793389"/>
            <a:ext cx="1231499" cy="1243692"/>
          </a:xfrm>
          <a:prstGeom prst="rect">
            <a:avLst/>
          </a:prstGeom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490" y="1901950"/>
            <a:ext cx="3273971" cy="4365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705" y="1311285"/>
            <a:ext cx="3669117" cy="4893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09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45" y="793389"/>
            <a:ext cx="1231499" cy="1243692"/>
          </a:xfrm>
          <a:prstGeom prst="rect">
            <a:avLst/>
          </a:prstGeom>
        </p:spPr>
      </p:pic>
      <p:pic>
        <p:nvPicPr>
          <p:cNvPr id="7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605" y="1415235"/>
            <a:ext cx="6324600" cy="4743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265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720" y="897574"/>
            <a:ext cx="6798734" cy="122163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Национальный проект </a:t>
            </a:r>
            <a:br>
              <a:rPr lang="ru-RU" sz="3600" b="1" dirty="0" smtClean="0"/>
            </a:br>
            <a:r>
              <a:rPr lang="ru-RU" sz="3600" b="1" dirty="0" smtClean="0"/>
              <a:t>«</a:t>
            </a:r>
            <a:r>
              <a:rPr lang="ru-RU" sz="3600" b="1" dirty="0"/>
              <a:t>Успех каждого ребенка».</a:t>
            </a:r>
            <a:br>
              <a:rPr lang="ru-RU" sz="3600" b="1" dirty="0"/>
            </a:b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Основная идея проекта</a:t>
            </a:r>
            <a:r>
              <a:rPr lang="ru-RU" dirty="0"/>
              <a:t> – выстраивание системы дополнительного образования, создание комплексной поддержки талантливых детей. 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65" y="267935"/>
            <a:ext cx="2290575" cy="2222200"/>
          </a:xfrm>
          <a:prstGeom prst="rect">
            <a:avLst/>
          </a:prstGeom>
        </p:spPr>
      </p:pic>
      <p:pic>
        <p:nvPicPr>
          <p:cNvPr id="5" name="Рисунок 4" descr="F:\все с кома\шахматы\20181206_10294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74845" y="3891067"/>
            <a:ext cx="2725420" cy="2044065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84" y="254929"/>
            <a:ext cx="2290575" cy="222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490" y="1138425"/>
            <a:ext cx="2843213" cy="5054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75" y="516579"/>
            <a:ext cx="1231499" cy="1243692"/>
          </a:xfrm>
          <a:prstGeom prst="rect">
            <a:avLst/>
          </a:prstGeom>
        </p:spPr>
      </p:pic>
      <p:pic>
        <p:nvPicPr>
          <p:cNvPr id="9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410" y="1138425"/>
            <a:ext cx="2819400" cy="501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20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80" y="1138425"/>
            <a:ext cx="3679825" cy="4905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45" y="793389"/>
            <a:ext cx="1231499" cy="1243692"/>
          </a:xfrm>
          <a:prstGeom prst="rect">
            <a:avLst/>
          </a:prstGeom>
        </p:spPr>
      </p:pic>
      <p:pic>
        <p:nvPicPr>
          <p:cNvPr id="9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444" y="1141852"/>
            <a:ext cx="2757551" cy="49019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89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45" y="793389"/>
            <a:ext cx="1231499" cy="12436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080" y="1138425"/>
            <a:ext cx="7528045" cy="49623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732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45" y="793389"/>
            <a:ext cx="1231499" cy="12436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775" y="2058732"/>
            <a:ext cx="810838" cy="117053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28720" y="2058732"/>
            <a:ext cx="549738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викторина для дошкольников «Шахматы»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" r="2606"/>
          <a:stretch>
            <a:fillRect/>
          </a:stretch>
        </p:blipFill>
        <p:spPr>
          <a:xfrm>
            <a:off x="959775" y="3429000"/>
            <a:ext cx="779462" cy="112236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81425" y="3429000"/>
            <a:ext cx="5344675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Олимпиада: Битва слонов в клубе «Четыре ферзя»: шахматы для начинающих</a:t>
            </a:r>
            <a:endParaRPr lang="ru-RU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1" t="8279" r="34203" b="13229"/>
          <a:stretch>
            <a:fillRect/>
          </a:stretch>
        </p:blipFill>
        <p:spPr bwMode="auto">
          <a:xfrm>
            <a:off x="919288" y="4813791"/>
            <a:ext cx="801687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434130" y="4869692"/>
            <a:ext cx="519197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>
                <a:cs typeface="Times New Roman" panose="02020603050405020304" pitchFamily="18" charset="0"/>
              </a:rPr>
              <a:t>Международная викторина для младших школьников «Шахматы»</a:t>
            </a:r>
            <a:endParaRPr lang="ru-RU" sz="2000" b="1" i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37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45" y="793389"/>
            <a:ext cx="1231499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0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 flipH="1" flipV="1">
            <a:off x="8163928" y="3358522"/>
            <a:ext cx="72992" cy="22318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2000" b="1" i="1" dirty="0" smtClean="0">
              <a:solidFill>
                <a:srgbClr val="A23C33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45" y="793389"/>
            <a:ext cx="1231499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3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1365195" y="2054655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2000" b="1" i="1" dirty="0" smtClean="0">
              <a:solidFill>
                <a:srgbClr val="A23C33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45" y="793389"/>
            <a:ext cx="1231499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2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991" y="985720"/>
            <a:ext cx="6798734" cy="122163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Национальный проект </a:t>
            </a:r>
            <a:br>
              <a:rPr lang="ru-RU" sz="3600" b="1" dirty="0" smtClean="0"/>
            </a:br>
            <a:r>
              <a:rPr lang="ru-RU" sz="3600" b="1" dirty="0" smtClean="0"/>
              <a:t>«</a:t>
            </a:r>
            <a:r>
              <a:rPr lang="ru-RU" sz="3600" b="1" dirty="0"/>
              <a:t>Успех каждого ребенка».</a:t>
            </a:r>
            <a:br>
              <a:rPr lang="ru-RU" sz="3600" b="1" dirty="0"/>
            </a:b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sz="2000" b="1" dirty="0"/>
              <a:t>Цель</a:t>
            </a:r>
            <a:r>
              <a:rPr lang="ru-RU" sz="2000" dirty="0"/>
              <a:t> его реализации: обеспечение к 2024 году для детей в возрасте от 5 до 18 лет доступных для каждого и качественных условий для воспитания гармонично развитой и социально ответственной личности путем увеличения охвата дополнительным образованием до 80% от общего числа детей, обновления содержания и методов дополнительного образования детей, развития кадрового потенциала и модернизации инфраструктуры системы дополнительного образования детей.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Рисунок 3" descr="https://221324.selcdn.ru/prod-media/backend/pictures/024557b9cf5f4fb0a56addb2304e5412.large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75" y="337163"/>
            <a:ext cx="2142862" cy="2157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654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3656" y="877894"/>
            <a:ext cx="6798734" cy="122163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Национальный проект </a:t>
            </a:r>
            <a:br>
              <a:rPr lang="ru-RU" sz="3600" b="1" dirty="0" smtClean="0"/>
            </a:br>
            <a:r>
              <a:rPr lang="ru-RU" sz="3600" b="1" dirty="0" smtClean="0"/>
              <a:t>«</a:t>
            </a:r>
            <a:r>
              <a:rPr lang="ru-RU" sz="3600" b="1" dirty="0"/>
              <a:t>Успех каждого ребенка».</a:t>
            </a:r>
            <a:br>
              <a:rPr lang="ru-RU" sz="3600" b="1" dirty="0"/>
            </a:b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865" y="2054654"/>
            <a:ext cx="6798736" cy="4803345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b="1" dirty="0"/>
              <a:t>Задачи</a:t>
            </a:r>
            <a:r>
              <a:rPr lang="ru-RU" b="1" dirty="0" smtClean="0"/>
              <a:t>:</a:t>
            </a:r>
          </a:p>
          <a:p>
            <a:pPr marL="0" indent="0">
              <a:buNone/>
            </a:pPr>
            <a:r>
              <a:rPr lang="ru-RU" sz="2900" dirty="0" smtClean="0"/>
              <a:t> Реализация проекта «Доступное дополнительное образование для детей» . Качественное обновление программ ДПО</a:t>
            </a:r>
          </a:p>
          <a:p>
            <a:pPr marL="0" indent="0">
              <a:buNone/>
            </a:pPr>
            <a:r>
              <a:rPr lang="ru-RU" sz="2900" dirty="0" smtClean="0"/>
              <a:t>Раскрытие </a:t>
            </a:r>
            <a:r>
              <a:rPr lang="ru-RU" sz="2900" dirty="0"/>
              <a:t>и развитие способностей и талантов у подрастающего </a:t>
            </a:r>
            <a:r>
              <a:rPr lang="ru-RU" sz="2900" dirty="0" smtClean="0"/>
              <a:t>поколения.</a:t>
            </a:r>
          </a:p>
          <a:p>
            <a:pPr marL="0" indent="0">
              <a:buNone/>
            </a:pPr>
            <a:r>
              <a:rPr lang="ru-RU" sz="2900" dirty="0" smtClean="0"/>
              <a:t>Реализация </a:t>
            </a:r>
            <a:r>
              <a:rPr lang="ru-RU" sz="2900" dirty="0"/>
              <a:t>образовательных программ в сетевой форме с участием организаций дополнительного образования детей, предприятий реального сектора экономики, учреждений культуры и спорта.</a:t>
            </a:r>
          </a:p>
          <a:p>
            <a:pPr marL="0" indent="0">
              <a:buNone/>
            </a:pPr>
            <a:r>
              <a:rPr lang="ru-RU" sz="2900" dirty="0" smtClean="0"/>
              <a:t>Создание </a:t>
            </a:r>
            <a:r>
              <a:rPr lang="ru-RU" sz="2900" dirty="0"/>
              <a:t>условий для формирования универсальной </a:t>
            </a:r>
            <a:r>
              <a:rPr lang="ru-RU" sz="2900" dirty="0" err="1"/>
              <a:t>безбарьерной</a:t>
            </a:r>
            <a:r>
              <a:rPr lang="ru-RU" sz="2900" dirty="0"/>
              <a:t> среды для реализации программ дополнительного образования для детей с ОВЗ.</a:t>
            </a:r>
          </a:p>
          <a:p>
            <a:pPr marL="0" indent="0">
              <a:buNone/>
            </a:pPr>
            <a:r>
              <a:rPr lang="ru-RU" sz="2900" dirty="0" smtClean="0"/>
              <a:t>Предоставление </a:t>
            </a:r>
            <a:r>
              <a:rPr lang="ru-RU" sz="2900" dirty="0"/>
              <a:t>каждому ребенку права выбора и формирования своей образовательной траектории развития.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70" y="374900"/>
            <a:ext cx="2139881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3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7022" y="985720"/>
            <a:ext cx="6798734" cy="122163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Национальный проект </a:t>
            </a:r>
            <a:br>
              <a:rPr lang="ru-RU" sz="3600" b="1" dirty="0" smtClean="0"/>
            </a:br>
            <a:r>
              <a:rPr lang="ru-RU" sz="3600" b="1" dirty="0" smtClean="0"/>
              <a:t>«</a:t>
            </a:r>
            <a:r>
              <a:rPr lang="ru-RU" sz="3600" b="1" dirty="0"/>
              <a:t>Успех каждого ребенка».</a:t>
            </a:r>
            <a:br>
              <a:rPr lang="ru-RU" sz="3600" b="1" dirty="0"/>
            </a:b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2490" y="2054655"/>
            <a:ext cx="6798736" cy="48033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/>
              <a:t>Задачи</a:t>
            </a:r>
            <a:r>
              <a:rPr lang="ru-RU" sz="1800" b="1" dirty="0" smtClean="0"/>
              <a:t>:</a:t>
            </a:r>
          </a:p>
          <a:p>
            <a:pPr marL="0" indent="0">
              <a:buNone/>
            </a:pPr>
            <a:r>
              <a:rPr lang="ru-RU" sz="1800" dirty="0" smtClean="0"/>
              <a:t>Применение </a:t>
            </a:r>
            <a:r>
              <a:rPr lang="ru-RU" sz="1800" dirty="0"/>
              <a:t>современных образовательных технологий.</a:t>
            </a:r>
          </a:p>
          <a:p>
            <a:pPr marL="0" indent="0">
              <a:buNone/>
            </a:pPr>
            <a:r>
              <a:rPr lang="ru-RU" sz="1800" dirty="0" smtClean="0"/>
              <a:t> </a:t>
            </a:r>
            <a:r>
              <a:rPr lang="ru-RU" sz="1800" dirty="0"/>
              <a:t>Обеспечение качественного сопровождения реализации обновленных образовательных программ.</a:t>
            </a:r>
          </a:p>
          <a:p>
            <a:pPr marL="0" indent="0">
              <a:buNone/>
            </a:pPr>
            <a:r>
              <a:rPr lang="ru-RU" sz="1800" dirty="0" smtClean="0"/>
              <a:t> </a:t>
            </a:r>
            <a:r>
              <a:rPr lang="ru-RU" sz="1800" dirty="0"/>
              <a:t>Реализация комплекса мер, направленных на повышение доступности для детей программ базового уровня в сфере культуры, искусств, спорта.</a:t>
            </a:r>
          </a:p>
          <a:p>
            <a:pPr marL="0" indent="0">
              <a:buNone/>
            </a:pPr>
            <a:r>
              <a:rPr lang="ru-RU" sz="1800" dirty="0" smtClean="0"/>
              <a:t>Реализация </a:t>
            </a:r>
            <a:r>
              <a:rPr lang="ru-RU" sz="1800" dirty="0"/>
              <a:t>проекта по созданию детских технопарков «</a:t>
            </a:r>
            <a:r>
              <a:rPr lang="ru-RU" sz="1800" dirty="0" err="1"/>
              <a:t>Кванториум</a:t>
            </a:r>
            <a:r>
              <a:rPr lang="ru-RU" sz="1800" dirty="0"/>
              <a:t>» для знакомства детей с современными технологиями.</a:t>
            </a:r>
          </a:p>
          <a:p>
            <a:pPr marL="0" indent="0" algn="ctr">
              <a:buNone/>
            </a:pPr>
            <a:r>
              <a:rPr lang="ru-RU" sz="1200" dirty="0"/>
              <a:t> (</a:t>
            </a:r>
            <a:r>
              <a:rPr lang="ru-RU" sz="1200" b="1" i="1" dirty="0" smtClean="0"/>
              <a:t>Детские</a:t>
            </a:r>
            <a:r>
              <a:rPr lang="ru-RU" sz="1200" b="1" i="1" dirty="0"/>
              <a:t> технопарки «</a:t>
            </a:r>
            <a:r>
              <a:rPr lang="ru-RU" sz="1200" b="1" i="1" dirty="0" err="1"/>
              <a:t>Кванториум</a:t>
            </a:r>
            <a:r>
              <a:rPr lang="ru-RU" sz="1200" b="1" i="1" dirty="0"/>
              <a:t>» в регионах страны – это площадки, оснащенные высокотехнологичным оборудованием, нацеленные на подготовку новых высококвалифицированных инженерных кадров, разработку, тестирование и внедрение инновационных технологий и идей. )</a:t>
            </a:r>
          </a:p>
          <a:p>
            <a:pPr marL="0" indent="0" algn="ctr">
              <a:buNone/>
            </a:pPr>
            <a:endParaRPr lang="ru-RU" sz="2900" b="1" i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70" y="374900"/>
            <a:ext cx="2139881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Программа дополнительного образования по обучению дошкольников основам шахматной игры «Шахматы для малышей» 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195" y="2665475"/>
            <a:ext cx="2443280" cy="34126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61180" y="2665475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Программа рассчитана на два года обучения (</a:t>
            </a:r>
            <a:r>
              <a:rPr lang="ru-RU" dirty="0" smtClean="0"/>
              <a:t>2020-2021,2021-2022), </a:t>
            </a:r>
            <a:r>
              <a:rPr lang="ru-RU" dirty="0"/>
              <a:t>определяет содержание и организацию образовательного процесса для детей с ОВЗ, старшего дошкольного возраста, по предмету «Шахматы».  </a:t>
            </a:r>
          </a:p>
          <a:p>
            <a:r>
              <a:rPr lang="ru-RU" dirty="0"/>
              <a:t>Максимальная учебная нагрузка составляет 72 часа, в том числе:</a:t>
            </a:r>
          </a:p>
          <a:p>
            <a:r>
              <a:rPr lang="ru-RU" dirty="0"/>
              <a:t>в первом году обучения 36 часов,</a:t>
            </a:r>
          </a:p>
          <a:p>
            <a:r>
              <a:rPr lang="ru-RU" dirty="0"/>
              <a:t>во втором году обучения 36 часов,</a:t>
            </a:r>
          </a:p>
          <a:p>
            <a:r>
              <a:rPr lang="ru-RU" dirty="0"/>
              <a:t>с проведением одного занятия в неделю по 25 – 30 минут во второй половине дня.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87" y="579428"/>
            <a:ext cx="1231416" cy="124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Программа дополнительного образования по обучению дошкольников основам шахматной игры «Шахматы для малышей» 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30964" y="2512770"/>
            <a:ext cx="67546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Актуальность данной темы обусловлена необходимостью формирования и развития у детей с ОВЗ таких важных качеств, как память, логическое мышление, внимание и воображение, усидчивость; в процессе обучения шахматной игре вырабатываются важные практические навыки - умение предпринимать волевое усилие и доводить начатое дело до конца.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При обучении шахматам, по данным исследований, отмечается увеличение познавательных потребностей, жизненной активности и самостоятельности мышления, повышается общий уровень развития.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87" y="579428"/>
            <a:ext cx="1231416" cy="124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9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Программа дополнительного образования по обучению дошкольников основам шахматной игры «Шахматы для малышей» 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11313" y="2357321"/>
            <a:ext cx="732984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</a:p>
          <a:p>
            <a:pPr>
              <a:spcAft>
                <a:spcPts val="1000"/>
              </a:spcAft>
            </a:pP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условий для личностного и интеллектуального развития дошкольников с ОВЗ, формирование общей культуры посредством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игре в шахматы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устойчивый интерес дошкольников с ОВЗ к игре в шахматы.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умение слушать и понимать обращенные фразы, инструкции.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Обогащать словарный запас.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   зрительно-пространственную   ориентировку, память, внимание, мыслительные процессы, волевые качества.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67" y="774708"/>
            <a:ext cx="1231499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4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6882</TotalTime>
  <Words>510</Words>
  <Application>Microsoft Office PowerPoint</Application>
  <PresentationFormat>Экран (4:3)</PresentationFormat>
  <Paragraphs>68</Paragraphs>
  <Slides>36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Calibri</vt:lpstr>
      <vt:lpstr>Garamond</vt:lpstr>
      <vt:lpstr>Times New Roman</vt:lpstr>
      <vt:lpstr>Wingdings</vt:lpstr>
      <vt:lpstr>Натуральные материалы</vt:lpstr>
      <vt:lpstr>Развитие шахматного образования в ДОУ</vt:lpstr>
      <vt:lpstr>«Каждый ребенок одарен, раскрыть  его способности – наша задача.  В этом - успех России»  В.В. Путин </vt:lpstr>
      <vt:lpstr>Национальный проект  «Успех каждого ребенка». </vt:lpstr>
      <vt:lpstr>Национальный проект  «Успех каждого ребенка». </vt:lpstr>
      <vt:lpstr>Национальный проект  «Успех каждого ребенка». </vt:lpstr>
      <vt:lpstr>Национальный проект  «Успех каждого ребенка». </vt:lpstr>
      <vt:lpstr>Программа дополнительного образования по обучению дошкольников основам шахматной игры «Шахматы для малышей» </vt:lpstr>
      <vt:lpstr>Программа дополнительного образования по обучению дошкольников основам шахматной игры «Шахматы для малышей» </vt:lpstr>
      <vt:lpstr>Программа дополнительного образования по обучению дошкольников основам шахматной игры «Шахматы для малышей» </vt:lpstr>
      <vt:lpstr>Программа дополнительного образования по обучению дошкольников основам шахматной игры «Шахматы для малышей» </vt:lpstr>
      <vt:lpstr>Психолога -  педагогические условия</vt:lpstr>
      <vt:lpstr>Психолога -  педагогические условия</vt:lpstr>
      <vt:lpstr>Психолога -  педагогические условия</vt:lpstr>
      <vt:lpstr>Материально – технические условия </vt:lpstr>
      <vt:lpstr>Материально – технические условия </vt:lpstr>
      <vt:lpstr>Материально – технические условия </vt:lpstr>
      <vt:lpstr>Материально – технические условия </vt:lpstr>
      <vt:lpstr>Материально – технические условия </vt:lpstr>
      <vt:lpstr>Материально – технические условия </vt:lpstr>
      <vt:lpstr>Материально – технические условия </vt:lpstr>
      <vt:lpstr>Материально – технические условия </vt:lpstr>
      <vt:lpstr>Материально – технические условия </vt:lpstr>
      <vt:lpstr>Материально – технические условия </vt:lpstr>
      <vt:lpstr>Презентация PowerPoint</vt:lpstr>
      <vt:lpstr>Материально – технические условия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User</cp:lastModifiedBy>
  <cp:revision>67</cp:revision>
  <dcterms:created xsi:type="dcterms:W3CDTF">2013-08-21T19:17:07Z</dcterms:created>
  <dcterms:modified xsi:type="dcterms:W3CDTF">2020-09-28T11:01:09Z</dcterms:modified>
</cp:coreProperties>
</file>